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61" r:id="rId4"/>
    <p:sldId id="362" r:id="rId5"/>
    <p:sldId id="366" r:id="rId6"/>
    <p:sldId id="367" r:id="rId7"/>
    <p:sldId id="368" r:id="rId8"/>
    <p:sldId id="369" r:id="rId9"/>
    <p:sldId id="370" r:id="rId10"/>
    <p:sldId id="329" r:id="rId11"/>
    <p:sldId id="371" r:id="rId12"/>
    <p:sldId id="374" r:id="rId13"/>
    <p:sldId id="375" r:id="rId14"/>
    <p:sldId id="37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B0F0"/>
    <a:srgbClr val="ED7D31"/>
    <a:srgbClr val="FE0101"/>
    <a:srgbClr val="0171C2"/>
    <a:srgbClr val="FEFEFD"/>
    <a:srgbClr val="70AD47"/>
    <a:srgbClr val="4471C4"/>
    <a:srgbClr val="367DCD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24" autoAdjust="0"/>
  </p:normalViewPr>
  <p:slideViewPr>
    <p:cSldViewPr snapToGrid="0" showGuides="1">
      <p:cViewPr varScale="1">
        <p:scale>
          <a:sx n="85" d="100"/>
          <a:sy n="85" d="100"/>
        </p:scale>
        <p:origin x="398" y="51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10E3-698D-48A7-BBD2-D0EF9B2A9AA8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2E043-E20D-4630-994E-AEF60C2C19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87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868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2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56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8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6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0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6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02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94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35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A0D44-8E85-4CEA-BB1F-18C24BC3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50BABE-3FF7-4AB6-BF25-710F5F5C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053F4-F43A-4A4A-B8DE-194DF2DA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65928-9DD6-4DEC-9C64-EBE87703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CD26F-72DE-4C40-AA50-851B1F8A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096A-A3E0-4337-98EE-9DE0F8B3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3454C7-143B-487D-A1F2-E655F54D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E4035-3302-4C89-B6A9-56546CF7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3B1C7-7803-4A4F-A4F4-A5515771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BA990-FF2E-4CCD-A6D0-46B6230F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7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32F63B-9AE1-450C-8D07-666E7BC34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918303-BF27-4D39-AFE1-EBFD7C014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120DE-E3F6-483D-9650-4439CF20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B9D890-A00C-4B1B-951C-317F3CE8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080B4-63F0-484A-AC54-35773406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8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EF938-BFB9-4C8E-A2F2-A9FF17A7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EBEFA-ACEC-40C6-981D-3440338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BB6ACF-7E4B-4539-832D-54CD93C0B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E78E7-BBE6-4272-8047-58F9DE51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7BF06-1905-457D-B52E-58F7314D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43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818C9-962B-4745-97C3-DA96F3B3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F1B9ED-489D-49F0-85BD-7681CC0A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04FC01-6055-4DF5-88E9-F9AB9455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F4861-FAB7-41E4-B012-F1512AEB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BB80E-D90D-496E-BEDE-B068BADC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2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B25EA-9C91-4C6C-9636-B9CE6AEC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5FA7E-E3D8-487B-8629-991A5EC7B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5AF411-143D-41D1-9B19-ABCAF1021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83759-9487-42D4-B076-265EDD7F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7F9FFD-E788-4416-8ADA-60DF971D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3541FC-41CC-40C5-A634-B9392CFF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2CA5C-D966-46EC-A5AA-0374813A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8304A3-2EEF-40DA-87F0-545B90F6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38E118-5CCA-4439-A4DA-AA88EC994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1A626A-F9B4-4E80-8C89-4316D6993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80B3C1-3824-41A0-9D83-12A912CA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F67DCB-7030-40BA-8A06-41CAD50B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8880EE-0141-4F25-A9E5-D4787193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0184A5-E704-4FC6-898D-D41ACBF2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1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74696-DB8C-4617-9B48-08615E2B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5D49CE-E287-4C8D-A241-71C49932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58D2CA-E60F-437C-8BDB-B15A1C18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153B2F-64AF-42EA-90D3-ABFB867E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46419C-F194-4DB7-96D9-569D1C44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ECBCD4-9E58-4413-954F-A3CC3820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92C5D-9EE1-46A9-B4B7-337C020D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37A50-47B2-40D2-8DF2-555F3455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D4DEB-5944-48F2-BF4D-F64DBF7F9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24C0B-91A7-4F90-810B-FBEB90C3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9B6377-5BB3-4A65-8C8A-F92E9715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6D151-1B73-4B77-9C93-35E8838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E44CAA-8CF5-4F95-A3E3-1064BE79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2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B30C3-5F0F-4C07-B63A-CD29AF76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81C664-F434-4E97-A81C-C1CEE9C57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840B3-5670-460D-8AB6-11B6232A3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88933-0569-414A-A1C9-D4488117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9622A7-F921-4EC6-8D75-2C62508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9D297-5B7A-4DD3-BF95-0764104E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07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924926-3BC8-4BE2-8A22-040DA478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4B48B1-6F37-4D0A-BCB0-53BB8D22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46896-1765-4097-8DED-C2574784C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69A54-8A32-429D-8927-97D458936677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C1C95-928B-47FB-B4FB-9F9876200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048B8-B31F-46A3-9699-125AD2860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FC48-15A4-4DF1-90C1-F64CF9A0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572" y="1122363"/>
            <a:ext cx="10972800" cy="2387600"/>
          </a:xfrm>
        </p:spPr>
        <p:txBody>
          <a:bodyPr anchor="ctr">
            <a:normAutofit/>
          </a:bodyPr>
          <a:lstStyle/>
          <a:p>
            <a:r>
              <a:rPr lang="zh-CN" altLang="en-US" sz="5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自监督预训练对模型效果的提高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B25C26-8EBD-4279-B156-8CAD9B46A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电信中英</a:t>
            </a:r>
            <a:r>
              <a:rPr lang="en-US" altLang="zh-CN" dirty="0">
                <a:solidFill>
                  <a:srgbClr val="00B0F0"/>
                </a:solidFill>
              </a:rPr>
              <a:t>1901 </a:t>
            </a:r>
            <a:r>
              <a:rPr lang="zh-CN" altLang="en-US" dirty="0">
                <a:solidFill>
                  <a:srgbClr val="00B0F0"/>
                </a:solidFill>
              </a:rPr>
              <a:t>赵天语</a:t>
            </a:r>
          </a:p>
        </p:txBody>
      </p:sp>
    </p:spTree>
    <p:extLst>
      <p:ext uri="{BB962C8B-B14F-4D97-AF65-F5344CB8AC3E}">
        <p14:creationId xmlns:p14="http://schemas.microsoft.com/office/powerpoint/2010/main" val="49920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E7097E-D24B-458E-AC6A-69484789E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3406588" y="1027522"/>
            <a:ext cx="8727503" cy="54864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B5B8A6-73EF-4396-82B3-84AB859D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1" y="945350"/>
            <a:ext cx="3361038" cy="5878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论文背景：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Swin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UNETR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提出背景类似，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Models Genesis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旨在将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迁移学习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通用自学模型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（自监督）运用在医学影像领域，训练一套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解码器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适配多种下游任务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一个重要观察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医学图像中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复杂而重复的解剖结构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可以作为强大而自由的监督信号，让深度模型通过自监督自动学习常见的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解剖学表征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自监督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通过从转换后的图像中恢复原始图像学习通用的图像表示，即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从图像修复学习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0FEA1B6-DA72-449A-BC3F-8928AB6275B4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06892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Models Genesis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5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BDB39CA-D66E-41C4-B9E7-09473874AC2E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06892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Models Genesis</a:t>
            </a:r>
            <a:r>
              <a:rPr lang="en-US" altLang="zh-CN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自监督方法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6C71F-51CA-42D7-AFE4-94C039739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60"/>
          <a:stretch/>
        </p:blipFill>
        <p:spPr>
          <a:xfrm>
            <a:off x="413994" y="916968"/>
            <a:ext cx="11573758" cy="194979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76074E3-1BB5-4D50-9204-9B500183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48" y="4870146"/>
            <a:ext cx="11783504" cy="1987853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模型特点：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无需人工标注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多角度鲁棒性学习：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兼收并蓄学习外观、纹理、布局等，后续实验中证明了单幅图像使用一个以上的变换很重要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适应多种训练方案：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将所有训练方案统一为图像修复任务（分割任务）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多样化的应用：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在不同的疾病、不同的器官部位、不同的成像模式中通用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E0A229-1072-4D35-9000-0B8A7E4E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13" b="29445"/>
          <a:stretch/>
        </p:blipFill>
        <p:spPr>
          <a:xfrm>
            <a:off x="413994" y="3245562"/>
            <a:ext cx="11573758" cy="1148521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59E37A-37BB-46D2-850C-2A57D75509D7}"/>
              </a:ext>
            </a:extLst>
          </p:cNvPr>
          <p:cNvSpPr txBox="1">
            <a:spLocks/>
          </p:cNvSpPr>
          <p:nvPr/>
        </p:nvSpPr>
        <p:spPr>
          <a:xfrm>
            <a:off x="413995" y="2866768"/>
            <a:ext cx="5682006" cy="4510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非线性变换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解剖结构的表征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6F27031-77A9-4C43-B1C7-108C74E1F3BE}"/>
              </a:ext>
            </a:extLst>
          </p:cNvPr>
          <p:cNvSpPr txBox="1">
            <a:spLocks/>
          </p:cNvSpPr>
          <p:nvPr/>
        </p:nvSpPr>
        <p:spPr>
          <a:xfrm>
            <a:off x="413994" y="4375547"/>
            <a:ext cx="5891751" cy="4510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cutout——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器官的全局几何结构和空间布局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23DFB82-ABA7-47B7-B548-B4808BCDD1A3}"/>
              </a:ext>
            </a:extLst>
          </p:cNvPr>
          <p:cNvSpPr txBox="1">
            <a:spLocks/>
          </p:cNvSpPr>
          <p:nvPr/>
        </p:nvSpPr>
        <p:spPr>
          <a:xfrm>
            <a:off x="6305747" y="4375547"/>
            <a:ext cx="5682006" cy="4510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cutout——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器官的局部连续性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B0E9835B-51EE-4193-88AF-37DACA36B8D9}"/>
              </a:ext>
            </a:extLst>
          </p:cNvPr>
          <p:cNvSpPr txBox="1">
            <a:spLocks/>
          </p:cNvSpPr>
          <p:nvPr/>
        </p:nvSpPr>
        <p:spPr>
          <a:xfrm>
            <a:off x="6305747" y="2861845"/>
            <a:ext cx="5682006" cy="4510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局部打乱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局部边界和纹理特征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0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858FA93-DFCF-4356-B0D8-DE5A480B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1138" r="2549" b="29761"/>
          <a:stretch/>
        </p:blipFill>
        <p:spPr>
          <a:xfrm>
            <a:off x="6251031" y="1039144"/>
            <a:ext cx="5847397" cy="184727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BDB39CA-D66E-41C4-B9E7-09473874AC2E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06892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Models Genesis</a:t>
            </a:r>
            <a:r>
              <a:rPr lang="en-US" altLang="zh-CN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训练与评估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2A9832-401A-4F22-9E1A-0F71BB07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8" y="1186307"/>
            <a:ext cx="10696197" cy="5202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预训练：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LUNA 2016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623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胸部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）上自监督训练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MSE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作为图像修复的损失函数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模型输入包含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转换后的子卷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原始子卷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，两点好处：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迫使模型区分原始图像和转换后的图像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减小代理任务和目标任务输入图像之间的的语义差异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在五个不同的医学应用中检验模型：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84D5EDE-F616-46C9-8506-C07CA946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11061"/>
              </p:ext>
            </p:extLst>
          </p:nvPr>
        </p:nvGraphicFramePr>
        <p:xfrm>
          <a:off x="1939839" y="4322508"/>
          <a:ext cx="874480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54">
                  <a:extLst>
                    <a:ext uri="{9D8B030D-6E8A-4147-A177-3AD203B41FA5}">
                      <a16:colId xmlns:a16="http://schemas.microsoft.com/office/drawing/2014/main" val="3471111435"/>
                    </a:ext>
                  </a:extLst>
                </a:gridCol>
                <a:gridCol w="2174789">
                  <a:extLst>
                    <a:ext uri="{9D8B030D-6E8A-4147-A177-3AD203B41FA5}">
                      <a16:colId xmlns:a16="http://schemas.microsoft.com/office/drawing/2014/main" val="2206315218"/>
                    </a:ext>
                  </a:extLst>
                </a:gridCol>
                <a:gridCol w="3249827">
                  <a:extLst>
                    <a:ext uri="{9D8B030D-6E8A-4147-A177-3AD203B41FA5}">
                      <a16:colId xmlns:a16="http://schemas.microsoft.com/office/drawing/2014/main" val="2188654475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2958447568"/>
                    </a:ext>
                  </a:extLst>
                </a:gridCol>
                <a:gridCol w="1286819">
                  <a:extLst>
                    <a:ext uri="{9D8B030D-6E8A-4147-A177-3AD203B41FA5}">
                      <a16:colId xmlns:a16="http://schemas.microsoft.com/office/drawing/2014/main" val="102753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影像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9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NCC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减少肺结节假阳性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肺部 </a:t>
                      </a:r>
                      <a:r>
                        <a:rPr lang="en-US" altLang="zh-CN" dirty="0"/>
                        <a:t>CT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LUNA 2016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NCS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肺结节分割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肺部 </a:t>
                      </a:r>
                      <a:r>
                        <a:rPr lang="en-US" altLang="zh-CN" dirty="0"/>
                        <a:t>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分割任务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IoU</a:t>
                      </a:r>
                      <a:r>
                        <a:rPr lang="en-US" altLang="zh-CN" dirty="0"/>
                        <a:t> &amp; DSC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6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ECC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减少肺栓塞假阳性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肺动脉的</a:t>
                      </a:r>
                      <a:r>
                        <a:rPr lang="en-US" altLang="zh-CN" dirty="0"/>
                        <a:t>CT</a:t>
                      </a:r>
                      <a:r>
                        <a:rPr lang="zh-CN" altLang="en-US" dirty="0"/>
                        <a:t>血管造影（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CTPA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分类任务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7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LCS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肝脏分割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肝脏 </a:t>
                      </a:r>
                      <a:r>
                        <a:rPr lang="en-US" altLang="zh-CN" dirty="0"/>
                        <a:t>CT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 err="1"/>
                        <a:t>LiTS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分割任务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IoU</a:t>
                      </a:r>
                      <a:r>
                        <a:rPr lang="en-US" altLang="zh-CN" dirty="0"/>
                        <a:t> &amp; DSC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05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BMS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脑肿瘤分割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脑部 </a:t>
                      </a:r>
                      <a:r>
                        <a:rPr lang="en-US" altLang="zh-CN" dirty="0"/>
                        <a:t>MRI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BraTS 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分割任务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IoU</a:t>
                      </a:r>
                      <a:r>
                        <a:rPr lang="en-US" altLang="zh-CN" dirty="0"/>
                        <a:t> &amp; DSC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1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5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BDB39CA-D66E-41C4-B9E7-09473874AC2E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06892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Models Genesis</a:t>
            </a:r>
            <a:r>
              <a:rPr lang="en-US" altLang="zh-CN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消融实验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42A19-A154-4DC0-BEAA-FA835A69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0"/>
          <a:stretch/>
        </p:blipFill>
        <p:spPr>
          <a:xfrm>
            <a:off x="0" y="58663"/>
            <a:ext cx="12192000" cy="5495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2691C3-F888-41A1-BCE8-2D3D68A60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1" b="3772"/>
          <a:stretch/>
        </p:blipFill>
        <p:spPr>
          <a:xfrm>
            <a:off x="0" y="5560540"/>
            <a:ext cx="5148648" cy="123879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2C61DC-6518-4FCA-9E47-9BF76BEEB4A0}"/>
              </a:ext>
            </a:extLst>
          </p:cNvPr>
          <p:cNvSpPr txBox="1">
            <a:spLocks/>
          </p:cNvSpPr>
          <p:nvPr/>
        </p:nvSpPr>
        <p:spPr>
          <a:xfrm>
            <a:off x="5215700" y="5791200"/>
            <a:ext cx="6891240" cy="77702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表中的开源模型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不重新训练代理任务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，而只尽力调整超参数，本文假定这些开源模型都达到了最佳设置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1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6D291F0-6A29-45AF-AA98-0288697F6969}"/>
              </a:ext>
            </a:extLst>
          </p:cNvPr>
          <p:cNvSpPr txBox="1">
            <a:spLocks/>
          </p:cNvSpPr>
          <p:nvPr/>
        </p:nvSpPr>
        <p:spPr>
          <a:xfrm>
            <a:off x="179503" y="406172"/>
            <a:ext cx="3655306" cy="1055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证明组合自监督优于单一方法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1EE3FB-1D21-476F-8416-5D5AE22A1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3"/>
          <a:stretch/>
        </p:blipFill>
        <p:spPr>
          <a:xfrm>
            <a:off x="3924377" y="0"/>
            <a:ext cx="7951939" cy="1679796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3C30DBD-AE51-4108-88A8-937405DF1F60}"/>
              </a:ext>
            </a:extLst>
          </p:cNvPr>
          <p:cNvSpPr txBox="1">
            <a:spLocks/>
          </p:cNvSpPr>
          <p:nvPr/>
        </p:nvSpPr>
        <p:spPr>
          <a:xfrm>
            <a:off x="179502" y="2269888"/>
            <a:ext cx="3655305" cy="138048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证明预训练可以减少对标注数据的需求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4994D4-1547-4D07-819B-C4A503A3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" b="21990"/>
          <a:stretch/>
        </p:blipFill>
        <p:spPr>
          <a:xfrm>
            <a:off x="3924377" y="1889280"/>
            <a:ext cx="7595570" cy="2063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A7CA8C-6D35-4FE9-A131-B2894997B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42550"/>
          <a:stretch/>
        </p:blipFill>
        <p:spPr>
          <a:xfrm>
            <a:off x="3924377" y="4297483"/>
            <a:ext cx="8161298" cy="981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8F5B66-0FDC-48FD-803B-2A7E708BF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1"/>
          <a:stretch/>
        </p:blipFill>
        <p:spPr>
          <a:xfrm>
            <a:off x="3924377" y="5294872"/>
            <a:ext cx="8161298" cy="1384364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114B04A-4F19-4FA2-A0F8-F4098956473C}"/>
              </a:ext>
            </a:extLst>
          </p:cNvPr>
          <p:cNvSpPr txBox="1">
            <a:spLocks/>
          </p:cNvSpPr>
          <p:nvPr/>
        </p:nvSpPr>
        <p:spPr>
          <a:xfrm>
            <a:off x="179502" y="4779449"/>
            <a:ext cx="3428481" cy="10308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证明预训练优于随机初始化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277AEB3-22B3-448F-8551-0AF2EAE5B57C}"/>
              </a:ext>
            </a:extLst>
          </p:cNvPr>
          <p:cNvCxnSpPr/>
          <p:nvPr/>
        </p:nvCxnSpPr>
        <p:spPr>
          <a:xfrm>
            <a:off x="115910" y="1786654"/>
            <a:ext cx="11880760" cy="0"/>
          </a:xfrm>
          <a:prstGeom prst="line">
            <a:avLst/>
          </a:prstGeom>
          <a:ln w="1905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AE2D4A-0D88-4545-B24F-40A05F000B7A}"/>
              </a:ext>
            </a:extLst>
          </p:cNvPr>
          <p:cNvCxnSpPr/>
          <p:nvPr/>
        </p:nvCxnSpPr>
        <p:spPr>
          <a:xfrm>
            <a:off x="115910" y="4156367"/>
            <a:ext cx="11880760" cy="0"/>
          </a:xfrm>
          <a:prstGeom prst="line">
            <a:avLst/>
          </a:prstGeom>
          <a:ln w="1905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8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F019EF3-F0F8-4900-8F2F-E3BA71643223}"/>
              </a:ext>
            </a:extLst>
          </p:cNvPr>
          <p:cNvSpPr txBox="1"/>
          <p:nvPr/>
        </p:nvSpPr>
        <p:spPr>
          <a:xfrm>
            <a:off x="738390" y="2097441"/>
            <a:ext cx="3259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Swin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UNETR:</a:t>
            </a:r>
            <a:endParaRPr lang="zh-CN" altLang="en-US" sz="32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FB4511C-602A-4095-84FC-DD528CB2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170729"/>
            <a:ext cx="3045643" cy="85679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Paper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E4705D-3F09-44DE-BECE-C4187435466B}"/>
              </a:ext>
            </a:extLst>
          </p:cNvPr>
          <p:cNvSpPr txBox="1"/>
          <p:nvPr/>
        </p:nvSpPr>
        <p:spPr>
          <a:xfrm>
            <a:off x="738390" y="3868834"/>
            <a:ext cx="2917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Models Gen.: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377C83-3361-4805-BA4B-A479DE578DA4}"/>
              </a:ext>
            </a:extLst>
          </p:cNvPr>
          <p:cNvSpPr/>
          <p:nvPr/>
        </p:nvSpPr>
        <p:spPr>
          <a:xfrm>
            <a:off x="9951678" y="2220551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CVPR 2021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98A4E0-A6B9-4968-BD35-BE4A43D44C34}"/>
              </a:ext>
            </a:extLst>
          </p:cNvPr>
          <p:cNvSpPr txBox="1"/>
          <p:nvPr/>
        </p:nvSpPr>
        <p:spPr>
          <a:xfrm>
            <a:off x="9951678" y="3930388"/>
            <a:ext cx="200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MIA 2021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56FF8F-ADD5-4817-BDEE-8EAD5847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37" y="3573206"/>
            <a:ext cx="6389748" cy="11965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892E3A-3F74-424F-951F-99998ACE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37" y="1670479"/>
            <a:ext cx="6096000" cy="17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945350"/>
            <a:ext cx="11022227" cy="221180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论文背景：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Swin-ViT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性能优越，在自然图像表现良好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医学影像在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成像模式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上与自然图像存在很大的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领域差距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，无法直接迁移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医学影像中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监督性预训练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是有效性的，但是获取标注数据集成本很大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据此提出 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Transformers</a:t>
            </a:r>
            <a:r>
              <a:rPr lang="en-US" altLang="zh-CN" sz="2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自监督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代理任务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做预训练，让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学习解剖学的特征表示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可用于各种医学图像分析的下游任务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BTCV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两个公共基准数据集上进行微调，并都达到了最先进的水平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FB00D-7628-45FE-BA9F-7E424978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6" y="3157152"/>
            <a:ext cx="9622247" cy="36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预训练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89" y="911613"/>
            <a:ext cx="5704067" cy="6223284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图像遮挡重建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：（输出图像，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分割任务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cutout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遮挡固定大小的正方形区域，采用全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填充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重建头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reconstruction head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）进行图像重建</a:t>
            </a: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图像旋转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（输出角度类别，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分类任务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将绕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轴旋转的图像输入，旋转角度固定为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180°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270°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四类</a:t>
            </a: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多层感知分类头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 classification head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）进行旋转角度分类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对比学习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：（输出表征向量）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对一批增强的子卷，用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获得的一个潜在的表征向量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正样本：相同子卷不同增强类型的图像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负样本：不同子卷的图像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网络收敛：最小化同一子卷样本的距离，最大化不同子卷样本的距离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加强同类的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紧凑性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和类间的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可分离性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2E5633-1140-41B2-838C-C97DFA36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61" y="746559"/>
            <a:ext cx="5316046" cy="55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20" y="963890"/>
            <a:ext cx="11948982" cy="161249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数据集使用：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预训练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个公开的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5050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个病例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微调和评估：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BTCV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（腹部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评估标准：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DSC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评估分割内部填充的相似度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NSD &amp;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HD95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评估分割边界的相似度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318F5-8C13-4B29-9506-314CA4476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0" y="2129205"/>
            <a:ext cx="11738919" cy="39782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36BA3A-492D-4DC2-9B6E-08C28D7E0A1D}"/>
              </a:ext>
            </a:extLst>
          </p:cNvPr>
          <p:cNvSpPr/>
          <p:nvPr/>
        </p:nvSpPr>
        <p:spPr>
          <a:xfrm>
            <a:off x="819664" y="6138383"/>
            <a:ext cx="10251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尺寸较小的器官的改进尤其明显：脾脏和门静脉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3.6%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↑，胰腺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↑，肾上腺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3.8%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↑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974354-C05E-45DF-8144-6426CB92A9B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模型性能评估（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BTCV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）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C04E5-91A9-425A-B4A0-2C4DA5048EA3}"/>
              </a:ext>
            </a:extLst>
          </p:cNvPr>
          <p:cNvSpPr/>
          <p:nvPr/>
        </p:nvSpPr>
        <p:spPr>
          <a:xfrm>
            <a:off x="8297148" y="85984"/>
            <a:ext cx="37506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HNSCC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（头颈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LUNA 2016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（胸部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TCIA CT Colonography Trial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（结肠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TCIA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Covid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（胸部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TCIA LIDC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（胸部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5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模型性能评估（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BTCV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）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20" y="1075097"/>
            <a:ext cx="11948982" cy="957589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本法分割得到胰腺的尾部（第一行）和门静脉的分支（第二行），而其他方法对此都没有分段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本方法在肾上腺的分割上也有明显的改进（第三行）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72BEE-8CC4-4872-969B-0C427B99E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" y="2032686"/>
            <a:ext cx="12192000" cy="44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模型性能评估（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MSD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）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59" y="949344"/>
            <a:ext cx="7843407" cy="1094986"/>
          </a:xfrm>
        </p:spPr>
        <p:txBody>
          <a:bodyPr numCol="1">
            <a:normAutofit fontScale="92500"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十个任务中的平均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Dice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78.68%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，总体表现在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排行榜上居于榜首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MRI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图像之间的领域差距，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MRI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任务（脑肿瘤、心脏、海马体、前列腺）的实验从头开始训练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7037E-5CB4-46E3-BADD-6DE947DA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66" y="86553"/>
            <a:ext cx="3838914" cy="20835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A5D00F-6B46-4B3F-890F-1CEE0A7215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" b="56257"/>
          <a:stretch/>
        </p:blipFill>
        <p:spPr>
          <a:xfrm>
            <a:off x="0" y="2170083"/>
            <a:ext cx="12192000" cy="20835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BD5E95-E701-418A-B621-B60C16A136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0" b="303"/>
          <a:stretch/>
        </p:blipFill>
        <p:spPr>
          <a:xfrm>
            <a:off x="0" y="4203699"/>
            <a:ext cx="12192000" cy="25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消融实验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4" y="4334128"/>
            <a:ext cx="5152726" cy="2208775"/>
          </a:xfrm>
        </p:spPr>
        <p:txBody>
          <a:bodyPr numCol="1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图像上对比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经过预训练后，效果均有提升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最大提升在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Task10-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43.38% &gt; 34.83%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21D427-0C56-42D0-BA5E-8800A791173A}"/>
              </a:ext>
            </a:extLst>
          </p:cNvPr>
          <p:cNvSpPr txBox="1">
            <a:spLocks/>
          </p:cNvSpPr>
          <p:nvPr/>
        </p:nvSpPr>
        <p:spPr>
          <a:xfrm>
            <a:off x="1130643" y="948385"/>
            <a:ext cx="3249827" cy="50465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：证明预训练的效果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98CF111-954C-4460-BAFF-00D307AFCAC3}"/>
              </a:ext>
            </a:extLst>
          </p:cNvPr>
          <p:cNvSpPr txBox="1">
            <a:spLocks/>
          </p:cNvSpPr>
          <p:nvPr/>
        </p:nvSpPr>
        <p:spPr>
          <a:xfrm>
            <a:off x="6034707" y="781567"/>
            <a:ext cx="5328894" cy="50465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：探究预训练降低人工标注比例的可能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1ECF3-9450-45BE-A72C-9C919D136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" y="1354193"/>
            <a:ext cx="4814631" cy="2653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D76A80-88EF-4BB6-8B75-1F200C92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58" y="1224443"/>
            <a:ext cx="4995175" cy="293472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7A18716-1E09-4ABB-9894-8CA0F591AB1E}"/>
              </a:ext>
            </a:extLst>
          </p:cNvPr>
          <p:cNvSpPr txBox="1">
            <a:spLocks/>
          </p:cNvSpPr>
          <p:nvPr/>
        </p:nvSpPr>
        <p:spPr>
          <a:xfrm>
            <a:off x="5671749" y="4167311"/>
            <a:ext cx="6456405" cy="228291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与从头开始训练相比：</a:t>
            </a:r>
          </a:p>
          <a:p>
            <a:pPr lvl="1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标记数据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预训练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</a:t>
            </a:r>
          </a:p>
          <a:p>
            <a:pPr lvl="1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100%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标记数据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预训练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1.3%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60%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预训练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100%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DSC = 83.13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b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BTCV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任务中，本法可以减少至少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40%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的标注工作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9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818013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</a:t>
            </a:r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UNETR </a:t>
            </a:r>
            <a:r>
              <a:rPr lang="en-US" altLang="zh-CN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——</a:t>
            </a:r>
            <a:r>
              <a:rPr lang="en-US" altLang="zh-CN" sz="20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消融实验</a:t>
            </a:r>
            <a:endParaRPr lang="zh-CN" altLang="en-US" b="1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4" y="4334128"/>
            <a:ext cx="5152726" cy="2208775"/>
          </a:xfrm>
        </p:spPr>
        <p:txBody>
          <a:bodyPr numCol="1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3000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5000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个样本量数据集进行预训练的效果，在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BTCV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上检验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结论：随着预训练使用的未标记数据规模的增加，本模型获益增加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21D427-0C56-42D0-BA5E-8800A791173A}"/>
              </a:ext>
            </a:extLst>
          </p:cNvPr>
          <p:cNvSpPr txBox="1">
            <a:spLocks/>
          </p:cNvSpPr>
          <p:nvPr/>
        </p:nvSpPr>
        <p:spPr>
          <a:xfrm>
            <a:off x="543697" y="948385"/>
            <a:ext cx="4201298" cy="50465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：探索预训练数据量的影响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98CF111-954C-4460-BAFF-00D307AFCAC3}"/>
              </a:ext>
            </a:extLst>
          </p:cNvPr>
          <p:cNvSpPr txBox="1">
            <a:spLocks/>
          </p:cNvSpPr>
          <p:nvPr/>
        </p:nvSpPr>
        <p:spPr>
          <a:xfrm>
            <a:off x="6034707" y="781567"/>
            <a:ext cx="5328894" cy="50465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：证明三种自监督方法的有效性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7A18716-1E09-4ABB-9894-8CA0F591AB1E}"/>
              </a:ext>
            </a:extLst>
          </p:cNvPr>
          <p:cNvSpPr txBox="1">
            <a:spLocks/>
          </p:cNvSpPr>
          <p:nvPr/>
        </p:nvSpPr>
        <p:spPr>
          <a:xfrm>
            <a:off x="5807676" y="4167311"/>
            <a:ext cx="5970330" cy="228291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对比三种自监督方法（单独使用和组合使用）在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BTCV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上的效果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图像遮挡重建贡献最多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组合使用自监督方法会进一步提升性能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三种方法组合使用效果最佳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C21D44-ED85-4D6A-960C-2CD41975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" y="1437760"/>
            <a:ext cx="4576763" cy="2695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CB1142-DC60-4CB2-8F14-01FA1017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42" y="1236796"/>
            <a:ext cx="4081911" cy="27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1172</Words>
  <Application>Microsoft Office PowerPoint</Application>
  <PresentationFormat>宽屏</PresentationFormat>
  <Paragraphs>149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黑体</vt:lpstr>
      <vt:lpstr>微软雅黑</vt:lpstr>
      <vt:lpstr>Arial</vt:lpstr>
      <vt:lpstr>Segoe UI Black</vt:lpstr>
      <vt:lpstr>Wingdings</vt:lpstr>
      <vt:lpstr>Office 主题​​</vt:lpstr>
      <vt:lpstr>自监督预训练对模型效果的提高</vt:lpstr>
      <vt:lpstr>Paper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图像分割网络入门学习近况</dc:title>
  <dc:creator>Diamonds aren't Forever</dc:creator>
  <cp:lastModifiedBy>张聪玥</cp:lastModifiedBy>
  <cp:revision>240</cp:revision>
  <dcterms:created xsi:type="dcterms:W3CDTF">2022-04-28T06:12:46Z</dcterms:created>
  <dcterms:modified xsi:type="dcterms:W3CDTF">2022-09-16T06:24:54Z</dcterms:modified>
</cp:coreProperties>
</file>